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Caveat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89C669-B2D6-4605-BE71-AAD1718C9223}">
  <a:tblStyle styleId="{B489C669-B2D6-4605-BE71-AAD1718C92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Caveat-bold.fntdata"/><Relationship Id="rId23" Type="http://schemas.openxmlformats.org/officeDocument/2006/relationships/slide" Target="slides/slide17.xml"/><Relationship Id="rId67" Type="http://schemas.openxmlformats.org/officeDocument/2006/relationships/font" Target="fonts/Caveat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4da4f19e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4da4f19e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4da4f19e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4da4f19e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a9d134f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a9d134f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a9d134f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a9d134f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4da4f19e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4da4f19e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4da4f19e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4da4f19e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2023568e3711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c2023568e371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924d752defbf4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8924d752defbf4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c2023568e371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c2023568e371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c2023568e371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c2023568e371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4da4f19e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4da4f19e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c2023568e3711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c2023568e371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2023568e371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2023568e371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2f73c4f4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2f73c4f4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4da4f19e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84da4f19e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c2023568e3711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c2023568e371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c2023568e371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c2023568e371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2023568e3711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2023568e3711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4da4f19e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4da4f19e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c2023568e3711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c2023568e3711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2f73c4f4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2f73c4f4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6d5fd056cbe2a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6d5fd056cbe2a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4da4f19e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84da4f19e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4da4f19e9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4da4f19e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4da4f19e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4da4f19e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4da4f19e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4da4f19e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4da4f19e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4da4f19e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4da4f19e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84da4f19e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4da4f19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4da4f19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4da4f19e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4da4f19e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4da4f19e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4da4f19e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4da4f19e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4da4f19e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6d5fd056cbe2a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6d5fd056cbe2a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4da4f19e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4da4f19e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4da4f19e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4da4f19e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4da4f19e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4da4f19e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4da4f19e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84da4f19e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4da4f19e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84da4f19e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4da4f19e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84da4f19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a9d134f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a9d134f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a9d134f8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a9d134f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a9d134f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a9d134f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4da4f19e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84da4f19e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a9d134f8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a9d134f8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a9d134f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4a9d134f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a9d134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a9d134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4da4f19e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4da4f19e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4da4f19e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4da4f19e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4da4f19e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84da4f19e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4da4f19e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84da4f19e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4da4f19e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84da4f19e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4da4f19e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4da4f19e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4da4f19e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84da4f19e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4da4f19e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4da4f19e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4da4f19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4da4f19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4da4f19e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4da4f19e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4da4f19e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4da4f19e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4da4f19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4da4f19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2625291d24260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2625291d24260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yRun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800"/>
              <a:buChar char="●"/>
              <a:defRPr>
                <a:solidFill>
                  <a:srgbClr val="1F3C74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●"/>
              <a:defRPr>
                <a:solidFill>
                  <a:srgbClr val="1F3C74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●"/>
              <a:defRPr>
                <a:solidFill>
                  <a:srgbClr val="1F3C74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2800"/>
              <a:buNone/>
              <a:defRPr sz="2800">
                <a:solidFill>
                  <a:srgbClr val="E1BF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800"/>
              <a:buChar char="●"/>
              <a:defRPr sz="1800">
                <a:solidFill>
                  <a:srgbClr val="E1BF74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●"/>
              <a:defRPr>
                <a:solidFill>
                  <a:srgbClr val="E1BF74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●"/>
              <a:defRPr>
                <a:solidFill>
                  <a:srgbClr val="E1BF74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492025" y="4601125"/>
            <a:ext cx="4303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1BF74"/>
                </a:solidFill>
              </a:rPr>
              <a:t>https://github.com/cktricky/Life-in-the-fAST-Lane</a:t>
            </a:r>
            <a:endParaRPr>
              <a:solidFill>
                <a:srgbClr val="E1BF74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99954" y="1309000"/>
            <a:ext cx="4921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in the fAST Lane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304" y="152400"/>
            <a:ext cx="3606296" cy="360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Takeaways…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2572050" y="1007850"/>
            <a:ext cx="39999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🧑‍💻</a:t>
            </a:r>
            <a:r>
              <a:rPr lang="en"/>
              <a:t>SAST Tools built &amp; marketed with developers in mind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⚡️ Some tooling pr</a:t>
            </a:r>
            <a:r>
              <a:rPr lang="en"/>
              <a:t>ovides a somewhat language agnostic approach to SAST, quick way to write rules (Semgrep)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⚙️Others are very highly tuned (CodeQL) and accurate but difficult to extend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🖥️ Integrated more closely into the development pipeline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🙅‍♂️Perfection in SAST does NOT exist, use it for what its worth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0"/>
              <a:t>🧐</a:t>
            </a:r>
            <a:endParaRPr sz="20000"/>
          </a:p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something: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lang="en"/>
              <a:t>Familiar to d</a:t>
            </a:r>
            <a:r>
              <a:rPr lang="en"/>
              <a:t>eveloper’s so that they can easily extend &amp; use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Harnesses existing tooling &amp; pipeline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Balance between speed and perfection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 Cases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 Cases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Awareness: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Looking for changes in security impacting policies and configurations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Variant Analysis: 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Looking for similar issues that have cropped up in the past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Regression analysis: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Looking for areas where regression may occur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own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/ Outline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30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&amp; TypeScript + Babel.js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Python  + AST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Ruby + sexp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725" y="1503962"/>
            <a:ext cx="1544351" cy="15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450" y="2767950"/>
            <a:ext cx="1670275" cy="16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0974" y="2619225"/>
            <a:ext cx="1369251" cy="13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466" y="732278"/>
            <a:ext cx="1243559" cy="136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JS/TS - Babel.js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Babel.js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Modular - You can run multiple rules at once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Handles various major versions of JS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Includes transpiling when conversion is necessary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973" y="689805"/>
            <a:ext cx="5571324" cy="2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921774" y="2145890"/>
            <a:ext cx="730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4751923" y="3220100"/>
            <a:ext cx="39726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E1BF74"/>
                </a:solidFill>
              </a:rPr>
              <a:t>Home Page</a:t>
            </a:r>
            <a:r>
              <a:rPr b="1" lang="en" sz="1200">
                <a:solidFill>
                  <a:srgbClr val="E1BF74"/>
                </a:solidFill>
              </a:rPr>
              <a:t>: https://babeljs.io/</a:t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  <p:graphicFrame>
        <p:nvGraphicFramePr>
          <p:cNvPr id="170" name="Google Shape;170;p30"/>
          <p:cNvGraphicFramePr/>
          <p:nvPr/>
        </p:nvGraphicFramePr>
        <p:xfrm>
          <a:off x="386880" y="11229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4154875"/>
                <a:gridCol w="4154875"/>
              </a:tblGrid>
              <a:tr h="78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Abstract Syntax Tree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Converts source code into chunks with specific instructions and format that can be traversed to look for patterns.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66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Parse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 - @babel/parse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Parses the source code and converts to an AST. Supports JSX, Flow, and Typescript.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99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Traversal - @babel/traversal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Traverses the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 Abstract Syntax Tree generated by parsing the source code. You provide rules (ie - patterns) to this function and it returns any discovered matching patterns.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66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Types - @babel/types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Convenience functions for traversing AST and identifying relevant nodes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tool to visualize an AST in JS/TS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311708" y="1652265"/>
            <a:ext cx="2940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1BF74"/>
                </a:solidFill>
              </a:rPr>
              <a:t>ASTExplorer.net</a:t>
            </a:r>
            <a:br>
              <a:rPr lang="en" sz="2800">
                <a:solidFill>
                  <a:srgbClr val="E1BF74"/>
                </a:solidFill>
              </a:rPr>
            </a:br>
            <a:endParaRPr sz="28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E1BF74"/>
                </a:solidFill>
              </a:rPr>
              <a:t>Homepage: https://astexplorer.net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E1BF74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408" y="1340575"/>
            <a:ext cx="5587195" cy="2829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language / terminology</a:t>
            </a:r>
            <a:endParaRPr/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193975" y="12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4348575"/>
                <a:gridCol w="4348575"/>
              </a:tblGrid>
              <a:tr h="6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Dynamic Application Security Testing (DAST)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Sending requests to running web applications and then 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observing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 &amp; analyzing the application’s behavior.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Static Application Security Testing (SAST)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Analysis of the source code, in its a non-execution environment, for patterns &amp; anti-patterns that indicate a potential security issue.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Contextual Security Analysis (CSA)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 modern, comprehensive risk assessment of software changes using a multitude of factors/data-points.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AI / LLM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Witch magic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source code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13" y="1324674"/>
            <a:ext cx="7910776" cy="27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Traverse the 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00" y="842200"/>
            <a:ext cx="2230675" cy="31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24" y="1892200"/>
            <a:ext cx="3520000" cy="9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275" y="842200"/>
            <a:ext cx="2265649" cy="34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4191000" y="2180075"/>
            <a:ext cx="762000" cy="651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4423600" y="3365700"/>
            <a:ext cx="762000" cy="651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/>
          <p:nvPr/>
        </p:nvSpPr>
        <p:spPr>
          <a:xfrm>
            <a:off x="6487025" y="1892200"/>
            <a:ext cx="1290000" cy="8634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6910150" y="3578625"/>
            <a:ext cx="1290000" cy="8634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Traverse the AST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9" y="1017725"/>
            <a:ext cx="6801852" cy="341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/>
          <p:nvPr/>
        </p:nvSpPr>
        <p:spPr>
          <a:xfrm>
            <a:off x="161300" y="2972875"/>
            <a:ext cx="6060600" cy="6366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383850" y="889425"/>
            <a:ext cx="6060600" cy="5727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Traverse the AST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75" y="939675"/>
            <a:ext cx="5674601" cy="3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625" y="984200"/>
            <a:ext cx="2230675" cy="31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/>
          <p:nvPr/>
        </p:nvSpPr>
        <p:spPr>
          <a:xfrm>
            <a:off x="1564100" y="2205800"/>
            <a:ext cx="4301400" cy="9006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3050"/>
            <a:ext cx="8839199" cy="37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Actualize Results - GitHub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&lt;show octokit posting check run and annotations&gt;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ast - Python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  <p:graphicFrame>
        <p:nvGraphicFramePr>
          <p:cNvPr id="233" name="Google Shape;233;p39"/>
          <p:cNvGraphicFramePr/>
          <p:nvPr/>
        </p:nvGraphicFramePr>
        <p:xfrm>
          <a:off x="1004905" y="1478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593300"/>
                <a:gridCol w="3593300"/>
              </a:tblGrid>
              <a:tr h="29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Visitor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The Python/ast equivalent of traversal in Node/Babel.js. Allows you to walk the AST looking for nodes that match a specific pattern.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node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Same as JS, this represents a chunk of code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node.func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References a function call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Features: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Built-in! Makes deployment easy :-)</a:t>
            </a:r>
            <a:br>
              <a:rPr lang="en" sz="1200"/>
            </a:br>
            <a:br>
              <a:rPr lang="en" sz="1200"/>
            </a:br>
            <a:r>
              <a:rPr lang="en" sz="1200"/>
              <a:t>Modular - You can run multiple rules at once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Can be run from an interactive session (terminal)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Similar to Babel, parses source code, generates an AST, and allows you to traverse (visit) the tree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0" name="Google Shape;240;p40"/>
          <p:cNvSpPr txBox="1"/>
          <p:nvPr/>
        </p:nvSpPr>
        <p:spPr>
          <a:xfrm>
            <a:off x="4836425" y="3223675"/>
            <a:ext cx="3672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1BF74"/>
                </a:solidFill>
              </a:rPr>
              <a:t>Home Page: </a:t>
            </a:r>
            <a:r>
              <a:rPr b="1" lang="en" sz="1200">
                <a:solidFill>
                  <a:srgbClr val="E1BF74"/>
                </a:solidFill>
              </a:rPr>
              <a:t>https://docs.python.org/3/library/ast.html</a:t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238" y="1152475"/>
            <a:ext cx="1734983" cy="190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tool to visualize an AST in Python</a:t>
            </a:r>
            <a:endParaRPr/>
          </a:p>
        </p:txBody>
      </p:sp>
      <p:sp>
        <p:nvSpPr>
          <p:cNvPr id="247" name="Google Shape;247;p41"/>
          <p:cNvSpPr txBox="1"/>
          <p:nvPr/>
        </p:nvSpPr>
        <p:spPr>
          <a:xfrm>
            <a:off x="311708" y="1652265"/>
            <a:ext cx="2940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1BF74"/>
                </a:solidFill>
              </a:rPr>
              <a:t>Python AST Explorer</a:t>
            </a:r>
            <a:br>
              <a:rPr lang="en" sz="2800">
                <a:solidFill>
                  <a:srgbClr val="E1BF74"/>
                </a:solidFill>
              </a:rPr>
            </a:br>
            <a:br>
              <a:rPr lang="en" sz="2800">
                <a:solidFill>
                  <a:srgbClr val="E1BF74"/>
                </a:solidFill>
              </a:rPr>
            </a:br>
            <a:r>
              <a:rPr b="1" lang="en" sz="1200">
                <a:solidFill>
                  <a:srgbClr val="E1BF74"/>
                </a:solidFill>
              </a:rPr>
              <a:t>Homepage: https://python-ast-explorer.com/</a:t>
            </a:r>
            <a:endParaRPr b="1" sz="1200"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50" y="1334775"/>
            <a:ext cx="4028149" cy="294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SAST 								CSA + AI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Brief History: SAST &amp; 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Practical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Language examples: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Node.js + Babel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Python + ast</a:t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Introducing Contextual Security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S.L.I.D.E.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Integrating patterns into AI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Code examples of performing analysis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source code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25" y="1435601"/>
            <a:ext cx="6986249" cy="22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Traverse (Visit) the AST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3"/>
          <p:cNvSpPr txBox="1"/>
          <p:nvPr/>
        </p:nvSpPr>
        <p:spPr>
          <a:xfrm>
            <a:off x="311708" y="1652265"/>
            <a:ext cx="294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E1BF74"/>
                </a:solidFill>
              </a:rPr>
              <a:t>Python AST Explorer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8" y="3086900"/>
            <a:ext cx="34861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33" y="1123100"/>
            <a:ext cx="25892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/>
          <p:nvPr/>
        </p:nvSpPr>
        <p:spPr>
          <a:xfrm>
            <a:off x="6150075" y="2698975"/>
            <a:ext cx="1528800" cy="9210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/>
          <p:nvPr/>
        </p:nvSpPr>
        <p:spPr>
          <a:xfrm>
            <a:off x="6351300" y="3537650"/>
            <a:ext cx="1528800" cy="9210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Traverse the AST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37" y="1298236"/>
            <a:ext cx="5747926" cy="31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/>
          <p:nvPr/>
        </p:nvSpPr>
        <p:spPr>
          <a:xfrm>
            <a:off x="2128425" y="2963325"/>
            <a:ext cx="4550700" cy="5055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rules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3" y="1343049"/>
            <a:ext cx="7962275" cy="28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75" y="152375"/>
            <a:ext cx="8239626" cy="41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2344850" y="529750"/>
            <a:ext cx="4228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 on building your own SAST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2286025" y="1798900"/>
            <a:ext cx="53574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🔮</a:t>
            </a:r>
            <a:r>
              <a:rPr lang="en"/>
              <a:t>Know what you’re trying to use it for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🧰</a:t>
            </a:r>
            <a:r>
              <a:rPr lang="en"/>
              <a:t>Integrate into existing tooling and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📊</a:t>
            </a:r>
            <a:r>
              <a:rPr lang="en"/>
              <a:t> SAST is a </a:t>
            </a:r>
            <a:r>
              <a:rPr lang="en"/>
              <a:t>very useful data point but it is but one of many available to us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🥊Combine  SAST results with additional factors that represent risk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Security Analysis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&gt; Control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							   </a:t>
            </a:r>
            <a:r>
              <a:rPr lang="en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(S,D,I)AST embodies this: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😭Limited data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😭</a:t>
            </a:r>
            <a:r>
              <a:rPr lang="en"/>
              <a:t>Enforcement of rules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😭</a:t>
            </a:r>
            <a:r>
              <a:rPr lang="en"/>
              <a:t>Blocking checkpoints</a:t>
            </a:r>
            <a:br>
              <a:rPr lang="en"/>
            </a:br>
            <a:br>
              <a:rPr lang="en"/>
            </a:br>
            <a:r>
              <a:rPr lang="en"/>
              <a:t>😭Pattern matching</a:t>
            </a:r>
            <a:endParaRPr/>
          </a:p>
        </p:txBody>
      </p:sp>
      <p:sp>
        <p:nvSpPr>
          <p:cNvPr id="305" name="Google Shape;305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Gen: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😍Combines</a:t>
            </a:r>
            <a:r>
              <a:rPr lang="en"/>
              <a:t> many data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😍Warnings &amp; guidance over enforcement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😍 Remediation guidance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😍 Risk-focused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0"/>
          <p:cNvSpPr txBox="1"/>
          <p:nvPr/>
        </p:nvSpPr>
        <p:spPr>
          <a:xfrm>
            <a:off x="1150200" y="3868825"/>
            <a:ext cx="68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1BF74"/>
                </a:solidFill>
              </a:rPr>
              <a:t>Download Link: https://www.dryrun.security/resources/csa-guide</a:t>
            </a:r>
            <a:endParaRPr b="1">
              <a:solidFill>
                <a:srgbClr val="E1BF7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CSA - SLIDE </a:t>
            </a:r>
            <a:r>
              <a:rPr lang="en"/>
              <a:t>🛝</a:t>
            </a:r>
            <a:endParaRPr/>
          </a:p>
        </p:txBody>
      </p:sp>
      <p:graphicFrame>
        <p:nvGraphicFramePr>
          <p:cNvPr id="312" name="Google Shape;312;p51"/>
          <p:cNvGraphicFramePr/>
          <p:nvPr/>
        </p:nvGraphicFramePr>
        <p:xfrm>
          <a:off x="952500" y="133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Surface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How the surface of the application changes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Language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Language and framework that the application is written in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Intent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Evaluates the person making the change, both in their patterns and their purpose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Detection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Tooling in place to detect vulnerabilities and security issues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Environment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Purpose of the application and service in the organization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711"/>
            </a:br>
            <a:r>
              <a:rPr lang="en" sz="2711"/>
              <a:t>Static Application Security Testing (SAST) </a:t>
            </a:r>
            <a:endParaRPr sz="271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/>
              <a:t>&amp; </a:t>
            </a:r>
            <a:endParaRPr sz="271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/>
              <a:t>Me</a:t>
            </a:r>
            <a:endParaRPr sz="271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- Surface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r>
              <a:rPr lang="en"/>
              <a:t>Sensitive Code Paths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🚧</a:t>
            </a:r>
            <a:r>
              <a:rPr lang="en"/>
              <a:t> HTTP Routes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your language and framework, this could be configuration files, middleware, controllers, or how your application and service handles auth.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Routes refers to an exposed endpoint on an application that will take user-supplied information and perform an action. Expansion or contractions of these routes in an application inherently change the risk profile of the application.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💬Source Language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🧱Web Framework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weighs the language used (ex: Golang, Rust, PHP, etc.) as each has their own security issues and known vulnerabilities.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Each web framework contains their own unique variations of sensitive areas, configurations, and components. Framework nuances are subtle and highly specific security issues that are akin to “footguns” 🦶🔫.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Intent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📡 Authorship frequency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🫅Author is not an owner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author rarely commits or has never committed to this repo this indicates the author may be unfamiliar with the development standards of the code 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changes to a portion of code in which the author is not an owner or on a team that owns this portion of the code.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🤐 Secrets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👩‍🔬 Testing</a:t>
            </a:r>
            <a:endParaRPr/>
          </a:p>
        </p:txBody>
      </p:sp>
      <p:sp>
        <p:nvSpPr>
          <p:cNvPr id="340" name="Google Shape;340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ecret scanning technology has enabled the detection of sensitive keys when pushed in source code. This is a major indicator of risk in a code change.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Consuming (S|D)AST, dependency, docker image, etc. scanner tool output. Past bug bounty submissions as a historical reference to known dangerous anti-patterns. Similar concept with </a:t>
            </a:r>
            <a:r>
              <a:rPr lang="en"/>
              <a:t>vulnerabilities Identified by </a:t>
            </a:r>
            <a:r>
              <a:rPr lang="en"/>
              <a:t>internal/external security contributors.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-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💪 </a:t>
            </a:r>
            <a:r>
              <a:rPr lang="en"/>
              <a:t>Change protection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👩‍💼 Business Risk</a:t>
            </a:r>
            <a:endParaRPr/>
          </a:p>
        </p:txBody>
      </p:sp>
      <p:sp>
        <p:nvSpPr>
          <p:cNvPr id="347" name="Google Shape;347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application utilize branch protection features or other testing-relevant gating mechanisms to ensure evaluation of new code changes?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Critical factors include the level of risk a service poses through its business function, the type of data it processes/stores/transmits, and its overall importance to the business.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/ LLMs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recommendations</a:t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311700" y="1152475"/>
            <a:ext cx="85206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🔬🧪</a:t>
            </a:r>
            <a:r>
              <a:rPr lang="en"/>
              <a:t>Start </a:t>
            </a:r>
            <a:r>
              <a:rPr lang="en"/>
              <a:t>experimentation</a:t>
            </a:r>
            <a:r>
              <a:rPr lang="en"/>
              <a:t> with Baseplate or something similar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📖 </a:t>
            </a:r>
            <a:r>
              <a:rPr lang="en"/>
              <a:t>Read this article: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https://engineering.peerislands.io/extending-openai-gpt-4-using-langchain-and-pinecone-for-q-a-over-your-own-content-using-1f3e9dc10e91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📖 </a:t>
            </a:r>
            <a:r>
              <a:rPr lang="en"/>
              <a:t>Read this </a:t>
            </a:r>
            <a:r>
              <a:rPr lang="en"/>
              <a:t>book: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https://www.amazon.com/What-ChatGPT-Doing-Does-Work/dp/1579550819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</a:t>
            </a:r>
            <a:endParaRPr/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Components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way more </a:t>
            </a:r>
            <a:endParaRPr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75" y="445025"/>
            <a:ext cx="3048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275" y="2571767"/>
            <a:ext cx="975923" cy="97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9"/>
          <p:cNvSpPr txBox="1"/>
          <p:nvPr/>
        </p:nvSpPr>
        <p:spPr>
          <a:xfrm>
            <a:off x="5590525" y="2571750"/>
            <a:ext cx="828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rgbClr val="E1BF74"/>
                </a:solidFill>
              </a:rPr>
              <a:t>+</a:t>
            </a:r>
            <a:endParaRPr sz="4800"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741" y="2372941"/>
            <a:ext cx="1243559" cy="136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AI learnings…</a:t>
            </a:r>
            <a:endParaRPr/>
          </a:p>
        </p:txBody>
      </p:sp>
      <p:sp>
        <p:nvSpPr>
          <p:cNvPr id="374" name="Google Shape;37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Compression + Documents, Chains, LLMs, Prompts… they are all highly configurable and can be very 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Created the following: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Chat bot assistant that can dig through </a:t>
            </a:r>
            <a:r>
              <a:rPr lang="en"/>
              <a:t>your organization’s secure code docs to answer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agent that provides composition of the application (framework, language, security centric libraries, datastore,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agent that looks for known (in your app’s specific code base) security bug patterns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 Johnson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@cktricky</a:t>
            </a:r>
            <a:endParaRPr/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Co-Host of Absolute AppSec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 of DryRun Security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BJJ Nerd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50" y="444700"/>
            <a:ext cx="2836074" cy="425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are changing… they must</a:t>
            </a:r>
            <a:endParaRPr/>
          </a:p>
        </p:txBody>
      </p:sp>
      <p:sp>
        <p:nvSpPr>
          <p:cNvPr id="385" name="Google Shape;38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Too many technology choices to continue testing in isolation using a single data point to determine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The power is in your hands to build your own highly customized tooling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💡 Meet developers where they live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AI / LLM can be a for multiplier; is NOT a silver bullet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129425" y="651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</a:t>
            </a:r>
            <a:endParaRPr/>
          </a:p>
        </p:txBody>
      </p:sp>
      <p:sp>
        <p:nvSpPr>
          <p:cNvPr id="391" name="Google Shape;391;p63"/>
          <p:cNvSpPr txBox="1"/>
          <p:nvPr>
            <p:ph idx="1" type="subTitle"/>
          </p:nvPr>
        </p:nvSpPr>
        <p:spPr>
          <a:xfrm>
            <a:off x="265500" y="2313225"/>
            <a:ext cx="40452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@cktricky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ken@dryrun.security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youtube.com/@AbsoluteAppSec</a:t>
            </a:r>
            <a:endParaRPr/>
          </a:p>
        </p:txBody>
      </p:sp>
      <p:pic>
        <p:nvPicPr>
          <p:cNvPr id="392" name="Google Shape;3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4275"/>
            <a:ext cx="4528502" cy="418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Whitequark Parser - Ruby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</a:t>
            </a:r>
            <a:endParaRPr/>
          </a:p>
        </p:txBody>
      </p:sp>
      <p:sp>
        <p:nvSpPr>
          <p:cNvPr id="403" name="Google Shape;403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Features: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Built-in! Makes deployment easy :-)</a:t>
            </a:r>
            <a:br>
              <a:rPr lang="en" sz="1200"/>
            </a:br>
            <a:br>
              <a:rPr lang="en" sz="1200"/>
            </a:br>
            <a:r>
              <a:rPr lang="en" sz="1200"/>
              <a:t>Modular - You can run multiple rules at once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Can be run from an interactive session (terminal)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Similar to Babel, parses source code, generates an AST, and allows you to traverse (visit) the tree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404" name="Google Shape;404;p65"/>
          <p:cNvSpPr txBox="1"/>
          <p:nvPr/>
        </p:nvSpPr>
        <p:spPr>
          <a:xfrm>
            <a:off x="4836425" y="3223675"/>
            <a:ext cx="36726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1BF74"/>
                </a:solidFill>
              </a:rPr>
              <a:t>Home Page: https://docs.python.org/3/library/ast.html</a:t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05" name="Google Shape;4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938" y="1152485"/>
            <a:ext cx="1227448" cy="12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Terminology</a:t>
            </a:r>
            <a:endParaRPr/>
          </a:p>
        </p:txBody>
      </p:sp>
      <p:graphicFrame>
        <p:nvGraphicFramePr>
          <p:cNvPr id="411" name="Google Shape;411;p66"/>
          <p:cNvGraphicFramePr/>
          <p:nvPr/>
        </p:nvGraphicFramePr>
        <p:xfrm>
          <a:off x="1004905" y="1478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593300"/>
                <a:gridCol w="3593300"/>
              </a:tblGrid>
              <a:tr h="29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Abstract Syntax Tree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Converts source code into chunks with specific instructions and format that can be traversed to look for patterns.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Parse - @babel/parse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Parses the source code and converts to an AST. Supports JSX, Flow, and Typescript.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8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Traversal - @babel/traversal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Traverses the Abstract Syntax Tree generated by parsing the source code. You provide rules (ie - patterns) to this function and it returns any discovered matching patterns.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tool to visualize an AST in Ruby</a:t>
            </a:r>
            <a:endParaRPr/>
          </a:p>
        </p:txBody>
      </p:sp>
      <p:sp>
        <p:nvSpPr>
          <p:cNvPr id="417" name="Google Shape;417;p67"/>
          <p:cNvSpPr txBox="1"/>
          <p:nvPr/>
        </p:nvSpPr>
        <p:spPr>
          <a:xfrm>
            <a:off x="311708" y="1652265"/>
            <a:ext cx="29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Parse source code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Traverse the AST</a:t>
            </a:r>
            <a:endParaRPr/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rules</a:t>
            </a:r>
            <a:endParaRPr/>
          </a:p>
        </p:txBody>
      </p:sp>
      <p:sp>
        <p:nvSpPr>
          <p:cNvPr id="435" name="Google Shape;43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Rules</a:t>
            </a:r>
            <a:endParaRPr/>
          </a:p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SAST               A Brief History: Me</a:t>
            </a:r>
            <a:endParaRPr/>
          </a:p>
        </p:txBody>
      </p:sp>
      <p:graphicFrame>
        <p:nvGraphicFramePr>
          <p:cNvPr id="87" name="Google Shape;87;p18"/>
          <p:cNvGraphicFramePr/>
          <p:nvPr/>
        </p:nvGraphicFramePr>
        <p:xfrm>
          <a:off x="548725" y="122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950400"/>
                <a:gridCol w="3950400"/>
              </a:tblGrid>
              <a:tr h="29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1995 JavaScript released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I was released… into 7th grade 🤮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The first 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SQL Injection vulnerability discovered in 1998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Thankfully, 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Gateway PCs were all the rage. Discovered how much I loved computers,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2001 OWASP founded, Mark Curphey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2001 I go into the US Navy to become an 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3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2002 Ounce Labs formed, sold to IBM in 2009. 2003 Fortify formed, sold to HP in 2010.</a:t>
                      </a: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2006 Veracode, sold in 2022 to TA Associates.</a:t>
                      </a: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2006 CheckMarx Founded. Sold in 2020 to Hellman &amp; Friedman.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2001-2007 Learn a bunch, leave the navy, work professionally in IT. Code/Hack at night/weekends for a hobby. Learned SQL, HTML, Ruby, etc.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Actualize Results - GitHub</a:t>
            </a:r>
            <a:endParaRPr/>
          </a:p>
        </p:txBody>
      </p:sp>
      <p:sp>
        <p:nvSpPr>
          <p:cNvPr id="447" name="Google Shape;44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&lt;show octokit posting check run and annotations&gt;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</a:t>
            </a:r>
            <a:r>
              <a:rPr lang="en"/>
              <a:t>SAST + Me</a:t>
            </a:r>
            <a:endParaRPr/>
          </a:p>
        </p:txBody>
      </p:sp>
      <p:graphicFrame>
        <p:nvGraphicFramePr>
          <p:cNvPr id="93" name="Google Shape;93;p19"/>
          <p:cNvGraphicFramePr/>
          <p:nvPr/>
        </p:nvGraphicFramePr>
        <p:xfrm>
          <a:off x="425850" y="118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952200"/>
                <a:gridCol w="3952200"/>
              </a:tblGrid>
              <a:tr h="1676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2008 - 2012 AppScan Source, Fortify, and Veracode dominate the SAST space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2008-2010 - Offered a contracting job for Pentagon (AppSec… before appsec)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2010-2012 - Consultant at Fishnet Security using Ounce Labs / AppScan Source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6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2012 Dependency check released, added to  OWASP 2013 Top 10 (A9)</a:t>
                      </a: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2013 Brakeman released as OSS, SAST for Ruby on Rails</a:t>
                      </a: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2015? Retire.js OSS is released for JavaScript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2012-2013 LivingSocial AppSec Manager</a:t>
                      </a: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br>
                        <a:rPr lang="en">
                          <a:solidFill>
                            <a:srgbClr val="E1BF74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2013 - 2017 CTO of nVisium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4" name="Google Shape;94;p19"/>
          <p:cNvCxnSpPr/>
          <p:nvPr/>
        </p:nvCxnSpPr>
        <p:spPr>
          <a:xfrm rot="10800000">
            <a:off x="2408600" y="4185225"/>
            <a:ext cx="3725400" cy="266100"/>
          </a:xfrm>
          <a:prstGeom prst="straightConnector1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9"/>
          <p:cNvSpPr txBox="1"/>
          <p:nvPr/>
        </p:nvSpPr>
        <p:spPr>
          <a:xfrm>
            <a:off x="5850675" y="4136575"/>
            <a:ext cx="3066600" cy="18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1BF74"/>
                </a:solidFill>
                <a:latin typeface="Caveat"/>
                <a:ea typeface="Caveat"/>
                <a:cs typeface="Caveat"/>
                <a:sym typeface="Caveat"/>
              </a:rPr>
              <a:t>IMPORTANT!!!</a:t>
            </a:r>
            <a:endParaRPr b="1" sz="3500">
              <a:solidFill>
                <a:srgbClr val="E1BF7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0" y="2464675"/>
            <a:ext cx="4572000" cy="2247000"/>
          </a:xfrm>
          <a:prstGeom prst="ellipse">
            <a:avLst/>
          </a:prstGeom>
          <a:noFill/>
          <a:ln cap="flat" cmpd="sng" w="3810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important?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46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FREAKING OSS?! AMAZING </a:t>
            </a:r>
            <a:r>
              <a:rPr lang="en"/>
              <a:t>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OWASP Top 10 A9</a:t>
            </a:r>
            <a:r>
              <a:rPr lang="en"/>
              <a:t>: Using Known Vulnerable Components.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lang="en"/>
              <a:t>ependencies are now being analyzed.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Retire.js contributes to this as well… mostly JQuery focused but still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Brakeman really demonstrates the power of combining flow control AST with a highly </a:t>
            </a:r>
            <a:r>
              <a:rPr lang="en"/>
              <a:t>opinionated</a:t>
            </a:r>
            <a:r>
              <a:rPr lang="en"/>
              <a:t> framework (Ruby on Rails)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525" y="1540825"/>
            <a:ext cx="1215476" cy="1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975" y="2813650"/>
            <a:ext cx="1533425" cy="15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9688" y="940625"/>
            <a:ext cx="1406050" cy="14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SAST               A Brief History: Me</a:t>
            </a:r>
            <a:endParaRPr/>
          </a:p>
        </p:txBody>
      </p:sp>
      <p:graphicFrame>
        <p:nvGraphicFramePr>
          <p:cNvPr id="111" name="Google Shape;111;p21"/>
          <p:cNvGraphicFramePr/>
          <p:nvPr/>
        </p:nvGraphicFramePr>
        <p:xfrm>
          <a:off x="548725" y="122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{B489C669-B2D6-4605-BE71-AAD1718C9223}</a:tableStyleId>
              </a:tblPr>
              <a:tblGrid>
                <a:gridCol w="3950400"/>
                <a:gridCol w="3950400"/>
              </a:tblGrid>
              <a:tr h="290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2015 Snyk founded, 2017 started really gaining momentum with developers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2017 I ended my journey as CTO, began my journey as an IC on GitHub’s AppSec team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2019 r2c is a company, 2020 rebrands sgrep to Semgrep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2018 Seth &amp; Ken’s excellent adventures course launched; preaching an agnostic approach to code review. Clint Gibler &amp; Leif Dreizler are students in the first course. Both go on to join Semgrep.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Semmle (CodeQL) acquired by GitHub 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GitHub team begins uses this tooling and CodeQL becomes a part of GitHub Advanced Security.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